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2"/>
  </p:sldMasterIdLst>
  <p:notesMasterIdLst>
    <p:notesMasterId r:id="rId39"/>
  </p:notesMasterIdLst>
  <p:sldIdLst>
    <p:sldId id="256" r:id="rId13"/>
    <p:sldId id="258" r:id="rId14"/>
    <p:sldId id="259" r:id="rId15"/>
    <p:sldId id="263" r:id="rId16"/>
    <p:sldId id="261" r:id="rId17"/>
    <p:sldId id="271" r:id="rId18"/>
    <p:sldId id="278" r:id="rId19"/>
    <p:sldId id="274" r:id="rId20"/>
    <p:sldId id="291" r:id="rId21"/>
    <p:sldId id="273" r:id="rId22"/>
    <p:sldId id="275" r:id="rId23"/>
    <p:sldId id="292" r:id="rId24"/>
    <p:sldId id="281" r:id="rId25"/>
    <p:sldId id="282" r:id="rId26"/>
    <p:sldId id="283" r:id="rId27"/>
    <p:sldId id="297" r:id="rId28"/>
    <p:sldId id="284" r:id="rId29"/>
    <p:sldId id="287" r:id="rId30"/>
    <p:sldId id="290" r:id="rId31"/>
    <p:sldId id="293" r:id="rId32"/>
    <p:sldId id="294" r:id="rId33"/>
    <p:sldId id="295" r:id="rId34"/>
    <p:sldId id="296" r:id="rId35"/>
    <p:sldId id="266" r:id="rId36"/>
    <p:sldId id="269" r:id="rId37"/>
    <p:sldId id="270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67293" autoAdjust="0"/>
  </p:normalViewPr>
  <p:slideViewPr>
    <p:cSldViewPr snapToGrid="0">
      <p:cViewPr varScale="1">
        <p:scale>
          <a:sx n="72" d="100"/>
          <a:sy n="72" d="100"/>
        </p:scale>
        <p:origin x="24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theme" Target="theme/theme1.xml"/><Relationship Id="rId7" Type="http://schemas.openxmlformats.org/officeDocument/2006/relationships/customXml" Target="../customXml/item7.xml"/><Relationship Id="rId12" Type="http://schemas.openxmlformats.org/officeDocument/2006/relationships/slideMaster" Target="slideMasters/slideMaster1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customXml" Target="../customXml/item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44718A-6274-4A98-878C-E1367B88927B}" type="datetimeFigureOut">
              <a:rPr lang="en-US" smtClean="0"/>
              <a:t>6/9/2017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6EB0C0-EC33-40B5-A504-D68C339C44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985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EB0C0-EC33-40B5-A504-D68C339C447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295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Each Table will</a:t>
            </a:r>
            <a:r>
              <a:rPr lang="en-US" baseline="0" dirty="0"/>
              <a:t> have the following materials.</a:t>
            </a:r>
          </a:p>
          <a:p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Copies of the Plan’s Goals and Policies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Copy of the Plan’s Land Use Classifications/Densities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Future Land Use Plan (Overlaid with trace paper)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Markers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Group Worksheet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EB0C0-EC33-40B5-A504-D68C339C447A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236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Each Table will</a:t>
            </a:r>
            <a:r>
              <a:rPr lang="en-US" baseline="0" dirty="0"/>
              <a:t> have the following materials.</a:t>
            </a:r>
          </a:p>
          <a:p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Copies of the Plan’s Goals and Policies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Copy of the Plan’s Land Use Classifications/Densities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Future Land Use Plan (Overlaid with trace paper)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Markers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Group Worksheet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EB0C0-EC33-40B5-A504-D68C339C447A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9035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EB0C0-EC33-40B5-A504-D68C339C447A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822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EB0C0-EC33-40B5-A504-D68C339C447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247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EB0C0-EC33-40B5-A504-D68C339C447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928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EB0C0-EC33-40B5-A504-D68C339C447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927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EB0C0-EC33-40B5-A504-D68C339C447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230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EB0C0-EC33-40B5-A504-D68C339C447A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763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EB0C0-EC33-40B5-A504-D68C339C447A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174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EB0C0-EC33-40B5-A504-D68C339C447A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694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Each Table will</a:t>
            </a:r>
            <a:r>
              <a:rPr lang="en-US" baseline="0" dirty="0"/>
              <a:t> have the following materials.</a:t>
            </a:r>
          </a:p>
          <a:p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Copies of the Plan’s Goals and Policies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Copy of the Plan’s Land Use Classifications/Densities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Future Land Use Plan (Overlaid with trace paper)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Markers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Group Worksheet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EB0C0-EC33-40B5-A504-D68C339C447A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411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City of Richfield</a:t>
            </a:r>
            <a:br>
              <a:rPr lang="en-US" dirty="0"/>
            </a:br>
            <a:r>
              <a:rPr lang="en-US" dirty="0"/>
              <a:t>Comprehensive Plan Update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Advisory Committee Meeting												Monday,  June 12, 2017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451678"/>
            <a:ext cx="3810000" cy="2730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451678"/>
            <a:ext cx="4826642" cy="2730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1832" y="3451678"/>
            <a:ext cx="3640666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50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Element Requirements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2867" r="33824" b="67720"/>
          <a:stretch/>
        </p:blipFill>
        <p:spPr>
          <a:xfrm>
            <a:off x="9156701" y="556987"/>
            <a:ext cx="2641600" cy="2016744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81192" y="2239896"/>
            <a:ext cx="3914295" cy="3678304"/>
          </a:xfrm>
        </p:spPr>
        <p:txBody>
          <a:bodyPr>
            <a:normAutofit/>
          </a:bodyPr>
          <a:lstStyle/>
          <a:p>
            <a:r>
              <a:rPr lang="en-US" sz="2800" dirty="0"/>
              <a:t>Sidewalk/Bike Plan</a:t>
            </a:r>
          </a:p>
          <a:p>
            <a:r>
              <a:rPr lang="en-US" sz="2800" dirty="0"/>
              <a:t>Orange Line</a:t>
            </a:r>
          </a:p>
          <a:p>
            <a:r>
              <a:rPr lang="en-US" sz="2600" dirty="0"/>
              <a:t>66</a:t>
            </a:r>
            <a:r>
              <a:rPr lang="en-US" sz="2600" baseline="30000" dirty="0"/>
              <a:t>th</a:t>
            </a:r>
            <a:r>
              <a:rPr lang="en-US" sz="2600" dirty="0"/>
              <a:t> Street Improvements</a:t>
            </a:r>
          </a:p>
          <a:p>
            <a:r>
              <a:rPr lang="en-US" sz="2600" dirty="0"/>
              <a:t>Regional Bicycle Transportation Network (RBTN)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966" y="2573731"/>
            <a:ext cx="6031591" cy="389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160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Element Requirements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33116" r="67133" b="34128"/>
          <a:stretch/>
        </p:blipFill>
        <p:spPr>
          <a:xfrm>
            <a:off x="9229893" y="559900"/>
            <a:ext cx="2606508" cy="2046514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053943" y="2748670"/>
            <a:ext cx="4679951" cy="3678304"/>
          </a:xfrm>
        </p:spPr>
        <p:txBody>
          <a:bodyPr>
            <a:normAutofit/>
          </a:bodyPr>
          <a:lstStyle/>
          <a:p>
            <a:r>
              <a:rPr lang="en-US" sz="2800" dirty="0"/>
              <a:t>Recognize the Regional System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578" y="1879278"/>
            <a:ext cx="6521736" cy="47555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71700" y="4376057"/>
            <a:ext cx="1498600" cy="843643"/>
          </a:xfrm>
          <a:prstGeom prst="rect">
            <a:avLst/>
          </a:pr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842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Element Requirements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971" y="1858212"/>
            <a:ext cx="6453415" cy="48093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7886" y="1858212"/>
            <a:ext cx="2667000" cy="33051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33116" r="67133" b="34128"/>
          <a:stretch/>
        </p:blipFill>
        <p:spPr>
          <a:xfrm>
            <a:off x="9229893" y="559900"/>
            <a:ext cx="2606508" cy="2046514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881257" y="2989297"/>
            <a:ext cx="4071257" cy="3678304"/>
          </a:xfrm>
        </p:spPr>
        <p:txBody>
          <a:bodyPr>
            <a:normAutofit/>
          </a:bodyPr>
          <a:lstStyle/>
          <a:p>
            <a:r>
              <a:rPr lang="en-US" sz="2800" dirty="0"/>
              <a:t>City Park Master Plan Efforts Underway</a:t>
            </a:r>
          </a:p>
          <a:p>
            <a:pPr lvl="1"/>
            <a:r>
              <a:rPr lang="en-US" sz="2600" dirty="0"/>
              <a:t>Inventory/Evaluation of Park Amenities</a:t>
            </a:r>
          </a:p>
          <a:p>
            <a:pPr lvl="1"/>
            <a:r>
              <a:rPr lang="en-US" sz="2600" dirty="0"/>
              <a:t>Identify Ten Year Priorities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58245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Engagement – Online Mapping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293" y="1932440"/>
            <a:ext cx="6999515" cy="438237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210129" y="2345901"/>
            <a:ext cx="1943100" cy="1910443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900 Unique Visits</a:t>
            </a:r>
          </a:p>
        </p:txBody>
      </p:sp>
      <p:sp>
        <p:nvSpPr>
          <p:cNvPr id="8" name="Oval 7"/>
          <p:cNvSpPr/>
          <p:nvPr/>
        </p:nvSpPr>
        <p:spPr>
          <a:xfrm>
            <a:off x="2691428" y="3912574"/>
            <a:ext cx="1386906" cy="1363597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Three Weeks</a:t>
            </a:r>
          </a:p>
        </p:txBody>
      </p:sp>
      <p:sp>
        <p:nvSpPr>
          <p:cNvPr id="9" name="Oval 8"/>
          <p:cNvSpPr/>
          <p:nvPr/>
        </p:nvSpPr>
        <p:spPr>
          <a:xfrm>
            <a:off x="349540" y="4256344"/>
            <a:ext cx="2317460" cy="2278511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80 – 100+ Respondents</a:t>
            </a:r>
          </a:p>
        </p:txBody>
      </p:sp>
    </p:spTree>
    <p:extLst>
      <p:ext uri="{BB962C8B-B14F-4D97-AF65-F5344CB8AC3E}">
        <p14:creationId xmlns:p14="http://schemas.microsoft.com/office/powerpoint/2010/main" val="3803189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Engagement – </a:t>
            </a:r>
            <a:br>
              <a:rPr lang="en-US" dirty="0"/>
            </a:br>
            <a:r>
              <a:rPr lang="en-US" dirty="0"/>
              <a:t>Social Media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5249" y="212271"/>
            <a:ext cx="5783500" cy="633548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05140" y="2541845"/>
            <a:ext cx="2064860" cy="2030156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Regular Updates</a:t>
            </a:r>
          </a:p>
        </p:txBody>
      </p:sp>
      <p:sp>
        <p:nvSpPr>
          <p:cNvPr id="11" name="Oval 10"/>
          <p:cNvSpPr/>
          <p:nvPr/>
        </p:nvSpPr>
        <p:spPr>
          <a:xfrm>
            <a:off x="2559340" y="4002345"/>
            <a:ext cx="2064860" cy="2030156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Staff Responded to Comments</a:t>
            </a:r>
          </a:p>
        </p:txBody>
      </p:sp>
    </p:spTree>
    <p:extLst>
      <p:ext uri="{BB962C8B-B14F-4D97-AF65-F5344CB8AC3E}">
        <p14:creationId xmlns:p14="http://schemas.microsoft.com/office/powerpoint/2010/main" val="1396627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Engagement – </a:t>
            </a:r>
            <a:br>
              <a:rPr lang="en-US" dirty="0"/>
            </a:br>
            <a:r>
              <a:rPr lang="en-US" dirty="0"/>
              <a:t>POP UP EVENTS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1294" y="524328"/>
            <a:ext cx="5729514" cy="572951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05140" y="2125999"/>
            <a:ext cx="2064860" cy="2030156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City Hall/ DMV</a:t>
            </a:r>
          </a:p>
        </p:txBody>
      </p:sp>
      <p:sp>
        <p:nvSpPr>
          <p:cNvPr id="8" name="Oval 7"/>
          <p:cNvSpPr/>
          <p:nvPr/>
        </p:nvSpPr>
        <p:spPr>
          <a:xfrm>
            <a:off x="3168940" y="2125999"/>
            <a:ext cx="2064860" cy="2030156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Loaves and Fishes (Hope Church)</a:t>
            </a:r>
          </a:p>
        </p:txBody>
      </p:sp>
      <p:sp>
        <p:nvSpPr>
          <p:cNvPr id="9" name="Oval 8"/>
          <p:cNvSpPr/>
          <p:nvPr/>
        </p:nvSpPr>
        <p:spPr>
          <a:xfrm>
            <a:off x="3168940" y="4318001"/>
            <a:ext cx="2064860" cy="2030156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Bus Routes</a:t>
            </a:r>
          </a:p>
        </p:txBody>
      </p:sp>
      <p:sp>
        <p:nvSpPr>
          <p:cNvPr id="10" name="Oval 9"/>
          <p:cNvSpPr/>
          <p:nvPr/>
        </p:nvSpPr>
        <p:spPr>
          <a:xfrm>
            <a:off x="780333" y="4318001"/>
            <a:ext cx="2064860" cy="2030156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Advisory Committee Outreach</a:t>
            </a:r>
          </a:p>
        </p:txBody>
      </p:sp>
    </p:spTree>
    <p:extLst>
      <p:ext uri="{BB962C8B-B14F-4D97-AF65-F5344CB8AC3E}">
        <p14:creationId xmlns:p14="http://schemas.microsoft.com/office/powerpoint/2010/main" val="2378978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604420"/>
            <a:ext cx="11029616" cy="1013800"/>
          </a:xfrm>
        </p:spPr>
        <p:txBody>
          <a:bodyPr/>
          <a:lstStyle/>
          <a:p>
            <a:r>
              <a:rPr lang="en-US" dirty="0"/>
              <a:t>Public Engagement – Key Themes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581193" y="1741685"/>
            <a:ext cx="9888024" cy="434768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Urban vs. Suburban</a:t>
            </a:r>
          </a:p>
          <a:p>
            <a:r>
              <a:rPr lang="en-US" sz="2800" dirty="0">
                <a:solidFill>
                  <a:schemeClr val="tx1"/>
                </a:solidFill>
              </a:rPr>
              <a:t>New vs. Old</a:t>
            </a:r>
          </a:p>
          <a:p>
            <a:r>
              <a:rPr lang="en-US" sz="2800" dirty="0">
                <a:solidFill>
                  <a:schemeClr val="tx1"/>
                </a:solidFill>
              </a:rPr>
              <a:t>East Side vs. West Side</a:t>
            </a:r>
          </a:p>
          <a:p>
            <a:r>
              <a:rPr lang="en-US" sz="2800" dirty="0">
                <a:solidFill>
                  <a:schemeClr val="tx1"/>
                </a:solidFill>
              </a:rPr>
              <a:t>Higher Density vs. Lower Density</a:t>
            </a:r>
          </a:p>
          <a:p>
            <a:r>
              <a:rPr lang="en-US" sz="2800" dirty="0">
                <a:solidFill>
                  <a:schemeClr val="tx1"/>
                </a:solidFill>
              </a:rPr>
              <a:t>Affordable Housing Need vs. Too Much Affordable Housing </a:t>
            </a:r>
          </a:p>
          <a:p>
            <a:r>
              <a:rPr lang="en-US" sz="2800" dirty="0">
                <a:solidFill>
                  <a:schemeClr val="tx1"/>
                </a:solidFill>
              </a:rPr>
              <a:t>The Hub: Not Valued vs. Valued (unrepresented populations)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254826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604420"/>
            <a:ext cx="11029616" cy="1013800"/>
          </a:xfrm>
        </p:spPr>
        <p:txBody>
          <a:bodyPr/>
          <a:lstStyle/>
          <a:p>
            <a:r>
              <a:rPr lang="en-US" dirty="0"/>
              <a:t>Public Engagement – See Handout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91262" y="2858191"/>
            <a:ext cx="5238102" cy="2357416"/>
          </a:xfrm>
        </p:spPr>
        <p:txBody>
          <a:bodyPr/>
          <a:lstStyle/>
          <a:p>
            <a:pPr marL="0" indent="0">
              <a:buNone/>
            </a:pPr>
            <a:endParaRPr lang="en-US" sz="2800" dirty="0"/>
          </a:p>
          <a:p>
            <a:r>
              <a:rPr lang="en-US" sz="2800" b="1" dirty="0">
                <a:solidFill>
                  <a:schemeClr val="tx1"/>
                </a:solidFill>
              </a:rPr>
              <a:t>What did you hear?</a:t>
            </a:r>
          </a:p>
          <a:p>
            <a:pPr marL="0" indent="0">
              <a:buNone/>
            </a:pPr>
            <a:endParaRPr lang="en-US" sz="26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5829364" y="2684611"/>
            <a:ext cx="4319743" cy="27045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8612107" y="1670811"/>
            <a:ext cx="2691686" cy="26916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 rot="924605">
            <a:off x="9386207" y="4081732"/>
            <a:ext cx="2307700" cy="25279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6866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604420"/>
            <a:ext cx="11029616" cy="1013800"/>
          </a:xfrm>
        </p:spPr>
        <p:txBody>
          <a:bodyPr/>
          <a:lstStyle/>
          <a:p>
            <a:r>
              <a:rPr lang="en-US" dirty="0"/>
              <a:t>Group Discussion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15433" y="2366210"/>
            <a:ext cx="5238102" cy="106733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endParaRPr lang="en-US" sz="2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535" y="2050020"/>
            <a:ext cx="6091431" cy="4425983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581193" y="2050020"/>
            <a:ext cx="6358896" cy="4004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How do we embrace and Urban Hometown for all?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What does this look like in 2040?</a:t>
            </a:r>
          </a:p>
          <a:p>
            <a:pPr lvl="2"/>
            <a:r>
              <a:rPr lang="en-US" sz="2200" dirty="0">
                <a:solidFill>
                  <a:schemeClr val="tx1"/>
                </a:solidFill>
              </a:rPr>
              <a:t>Land Uses</a:t>
            </a:r>
          </a:p>
          <a:p>
            <a:pPr lvl="2"/>
            <a:r>
              <a:rPr lang="en-US" sz="2200" dirty="0">
                <a:solidFill>
                  <a:schemeClr val="tx1"/>
                </a:solidFill>
              </a:rPr>
              <a:t>Housing</a:t>
            </a:r>
          </a:p>
          <a:p>
            <a:pPr marL="0" indent="0">
              <a:buFont typeface="Wingdings 2" panose="05020102010507070707" pitchFamily="18" charset="2"/>
              <a:buNone/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6731704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604420"/>
            <a:ext cx="11029616" cy="1013800"/>
          </a:xfrm>
        </p:spPr>
        <p:txBody>
          <a:bodyPr/>
          <a:lstStyle/>
          <a:p>
            <a:r>
              <a:rPr lang="en-US" dirty="0"/>
              <a:t>Group discussion 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93701" y="1794710"/>
            <a:ext cx="11404600" cy="459339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r>
              <a:rPr lang="en-US" sz="2800" dirty="0">
                <a:solidFill>
                  <a:schemeClr val="tx1"/>
                </a:solidFill>
              </a:rPr>
              <a:t>Break into Groups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10 Minutes to Review Materials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25 Minutes for Group Discussion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25 Minutes for Reporting Back</a:t>
            </a:r>
          </a:p>
          <a:p>
            <a:pPr lvl="1"/>
            <a:endParaRPr lang="en-US" sz="2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535" y="2050020"/>
            <a:ext cx="6091431" cy="442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34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Tonight’s Talking Points</a:t>
            </a:r>
          </a:p>
          <a:p>
            <a:pPr lvl="1"/>
            <a:r>
              <a:rPr lang="en-US" sz="2400" dirty="0"/>
              <a:t>Introductions (5 minutes)</a:t>
            </a:r>
          </a:p>
          <a:p>
            <a:pPr lvl="1"/>
            <a:r>
              <a:rPr lang="en-US" sz="2400" dirty="0"/>
              <a:t>Recap to Comprehensive Planning (5 minutes)</a:t>
            </a:r>
          </a:p>
          <a:p>
            <a:pPr lvl="1"/>
            <a:r>
              <a:rPr lang="en-US" sz="2400" dirty="0"/>
              <a:t>Public Engagement Findings (15 minutes)</a:t>
            </a:r>
          </a:p>
          <a:p>
            <a:pPr lvl="1"/>
            <a:r>
              <a:rPr lang="en-US" sz="2400" dirty="0"/>
              <a:t>Group Discussion (60 minutes)</a:t>
            </a:r>
          </a:p>
          <a:p>
            <a:pPr lvl="1"/>
            <a:r>
              <a:rPr lang="en-US" sz="2400" dirty="0"/>
              <a:t>Next Steps (5 minutes)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3218" y="1956068"/>
            <a:ext cx="3757589" cy="273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389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604420"/>
            <a:ext cx="11029616" cy="1013800"/>
          </a:xfrm>
        </p:spPr>
        <p:txBody>
          <a:bodyPr/>
          <a:lstStyle/>
          <a:p>
            <a:r>
              <a:rPr lang="en-US" dirty="0"/>
              <a:t>Group discussion 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93701" y="1794710"/>
            <a:ext cx="6735969" cy="459339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2800" dirty="0"/>
          </a:p>
          <a:p>
            <a:r>
              <a:rPr lang="en-US" sz="2800" dirty="0">
                <a:solidFill>
                  <a:schemeClr val="tx1"/>
                </a:solidFill>
              </a:rPr>
              <a:t>Materials in Front of  You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2008 Comprehensive Plan Goals and Policies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Public Engagement Findings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2040 Population, Household and Job Forecasts (see Power Point – Slide 7)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2030 Land Use Plan &amp; Density Ranges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Group Worksheet</a:t>
            </a:r>
            <a:endParaRPr lang="en-US" sz="2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3658"/>
          <a:stretch/>
        </p:blipFill>
        <p:spPr>
          <a:xfrm>
            <a:off x="6938467" y="2703444"/>
            <a:ext cx="4672342" cy="254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226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604420"/>
            <a:ext cx="11029616" cy="1013800"/>
          </a:xfrm>
        </p:spPr>
        <p:txBody>
          <a:bodyPr/>
          <a:lstStyle/>
          <a:p>
            <a:r>
              <a:rPr lang="en-US" dirty="0"/>
              <a:t>Group discussion 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93701" y="1794710"/>
            <a:ext cx="6484177" cy="459339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r>
              <a:rPr lang="en-US" sz="2800" b="1" dirty="0">
                <a:solidFill>
                  <a:schemeClr val="tx1"/>
                </a:solidFill>
              </a:rPr>
              <a:t>Ground Rules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Every voice should be heard.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Be respectful of others.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Represent the entire community’s best interest.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Identify someone who will report back.</a:t>
            </a:r>
          </a:p>
          <a:p>
            <a:pPr marL="0" indent="0">
              <a:buNone/>
            </a:pPr>
            <a:endParaRPr lang="en-US" sz="2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68058" y="2043983"/>
            <a:ext cx="3510270" cy="409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3889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604420"/>
            <a:ext cx="11029616" cy="1013800"/>
          </a:xfrm>
        </p:spPr>
        <p:txBody>
          <a:bodyPr/>
          <a:lstStyle/>
          <a:p>
            <a:r>
              <a:rPr lang="en-US" dirty="0"/>
              <a:t>Group Discussion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93701" y="1794710"/>
            <a:ext cx="11217108" cy="45933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/>
              <a:t>5 Minutes Remaining….</a:t>
            </a:r>
            <a:endParaRPr lang="en-US" sz="36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600" dirty="0"/>
          </a:p>
        </p:txBody>
      </p:sp>
      <p:pic>
        <p:nvPicPr>
          <p:cNvPr id="1026" name="Picture 2" descr="http://sd.keepcalm-o-matic.co.uk/i/keep-calm-and-please-hurry-up.png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3860" y="1965601"/>
            <a:ext cx="3599127" cy="473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9588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68278" y="1795904"/>
            <a:ext cx="7936277" cy="46717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604420"/>
            <a:ext cx="11029616" cy="1013800"/>
          </a:xfrm>
        </p:spPr>
        <p:txBody>
          <a:bodyPr/>
          <a:lstStyle/>
          <a:p>
            <a:r>
              <a:rPr lang="en-US" dirty="0"/>
              <a:t>Group Discussion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87447" y="1874223"/>
            <a:ext cx="11217108" cy="45933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/>
              <a:t>Report Back….</a:t>
            </a:r>
            <a:endParaRPr lang="en-US" sz="36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8027216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Richfield’s Update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789834" y="2141887"/>
            <a:ext cx="6489078" cy="36783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See Handout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4157" y="390525"/>
            <a:ext cx="7315200" cy="646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7699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Roles &amp; Responsibilities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43379" y="2197685"/>
            <a:ext cx="10823335" cy="4013984"/>
          </a:xfrm>
        </p:spPr>
        <p:txBody>
          <a:bodyPr>
            <a:normAutofit/>
          </a:bodyPr>
          <a:lstStyle/>
          <a:p>
            <a:r>
              <a:rPr lang="en-US" sz="4400" dirty="0"/>
              <a:t>Meet two more times </a:t>
            </a:r>
          </a:p>
          <a:p>
            <a:r>
              <a:rPr lang="en-US" sz="4400" dirty="0"/>
              <a:t>Continue o provide guidance and direction</a:t>
            </a:r>
          </a:p>
          <a:p>
            <a:r>
              <a:rPr lang="en-US" sz="4400" dirty="0"/>
              <a:t>Continue to be champions of the process</a:t>
            </a:r>
          </a:p>
          <a:p>
            <a:r>
              <a:rPr lang="en-US" sz="4400" dirty="0"/>
              <a:t>Continue to engage others</a:t>
            </a:r>
            <a:endParaRPr lang="en-US" sz="3200" dirty="0"/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792620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 &amp; Discussions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Advisory Committee Meeting												Monday,  June 12, 2017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451678"/>
            <a:ext cx="3810000" cy="2730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451678"/>
            <a:ext cx="4826642" cy="2730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1832" y="3451678"/>
            <a:ext cx="3640666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33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Comprehensive planning 101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81193" y="2284637"/>
            <a:ext cx="11029615" cy="3678303"/>
          </a:xfrm>
        </p:spPr>
        <p:txBody>
          <a:bodyPr/>
          <a:lstStyle/>
          <a:p>
            <a:r>
              <a:rPr lang="en-US" sz="2800" dirty="0"/>
              <a:t>Comprehensive Plans Provide:</a:t>
            </a:r>
          </a:p>
          <a:p>
            <a:pPr lvl="1"/>
            <a:r>
              <a:rPr lang="en-US" sz="2400" dirty="0"/>
              <a:t>Vision Statements and Goals</a:t>
            </a:r>
          </a:p>
          <a:p>
            <a:pPr lvl="1"/>
            <a:r>
              <a:rPr lang="en-US" sz="2400" dirty="0"/>
              <a:t>Policy Direction</a:t>
            </a:r>
          </a:p>
          <a:p>
            <a:pPr lvl="1"/>
            <a:r>
              <a:rPr lang="en-US" sz="2400" dirty="0"/>
              <a:t>Guides Growth</a:t>
            </a:r>
          </a:p>
          <a:p>
            <a:pPr lvl="1"/>
            <a:r>
              <a:rPr lang="en-US" sz="2400" dirty="0"/>
              <a:t>Twenty Year Time Horizon</a:t>
            </a:r>
          </a:p>
          <a:p>
            <a:pPr lvl="1"/>
            <a:r>
              <a:rPr lang="en-US" sz="2400" dirty="0"/>
              <a:t>Prepares for Implementation</a:t>
            </a:r>
          </a:p>
          <a:p>
            <a:pPr lvl="1"/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6008914" y="1926771"/>
            <a:ext cx="5753100" cy="3837215"/>
            <a:chOff x="6008914" y="1926771"/>
            <a:chExt cx="5753100" cy="383721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32658" y="1926771"/>
              <a:ext cx="2929356" cy="219701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08914" y="4073751"/>
              <a:ext cx="2929356" cy="169023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02202" y="4094617"/>
              <a:ext cx="2950905" cy="166936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08914" y="1976809"/>
              <a:ext cx="2823744" cy="21178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6346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Comprehensive planning 101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81193" y="2180496"/>
            <a:ext cx="5238102" cy="3678304"/>
          </a:xfrm>
        </p:spPr>
        <p:txBody>
          <a:bodyPr/>
          <a:lstStyle/>
          <a:p>
            <a:r>
              <a:rPr lang="en-US" sz="2800" dirty="0"/>
              <a:t>Minnesota State Statue</a:t>
            </a:r>
          </a:p>
          <a:p>
            <a:pPr lvl="1"/>
            <a:r>
              <a:rPr lang="en-US" sz="2400" dirty="0"/>
              <a:t>Seven County Metro Cities and Counties are required to update their plans every 10 years.</a:t>
            </a:r>
          </a:p>
          <a:p>
            <a:pPr lvl="1"/>
            <a:r>
              <a:rPr lang="en-US" sz="2400" dirty="0"/>
              <a:t>Facilitated by the Metropolitan Council</a:t>
            </a:r>
          </a:p>
          <a:p>
            <a:r>
              <a:rPr lang="en-US" sz="2600" dirty="0"/>
              <a:t>Updates need to align with regional polices (2040 Thrive MSP)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14" y="4580796"/>
            <a:ext cx="3034075" cy="1841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2614" y="2095451"/>
            <a:ext cx="3530584" cy="248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5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Element Requirements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67720"/>
          <a:stretch/>
        </p:blipFill>
        <p:spPr>
          <a:xfrm>
            <a:off x="581192" y="1996456"/>
            <a:ext cx="7930555" cy="20167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33116" b="34128"/>
          <a:stretch/>
        </p:blipFill>
        <p:spPr>
          <a:xfrm>
            <a:off x="581192" y="4293700"/>
            <a:ext cx="7930555" cy="20465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67103" r="66790" b="141"/>
          <a:stretch/>
        </p:blipFill>
        <p:spPr>
          <a:xfrm>
            <a:off x="8511747" y="1996456"/>
            <a:ext cx="2633723" cy="20465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3395" t="67244" r="33395"/>
          <a:stretch/>
        </p:blipFill>
        <p:spPr>
          <a:xfrm>
            <a:off x="8511747" y="4293700"/>
            <a:ext cx="2633723" cy="20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09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Element Requirements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66813" b="67720"/>
          <a:stretch/>
        </p:blipFill>
        <p:spPr>
          <a:xfrm>
            <a:off x="6626393" y="574056"/>
            <a:ext cx="2631908" cy="2016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3187" t="33116" r="33824" b="34128"/>
          <a:stretch/>
        </p:blipFill>
        <p:spPr>
          <a:xfrm>
            <a:off x="9258301" y="544286"/>
            <a:ext cx="2616200" cy="2046514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81193" y="2180496"/>
            <a:ext cx="5238102" cy="3678304"/>
          </a:xfrm>
        </p:spPr>
        <p:txBody>
          <a:bodyPr/>
          <a:lstStyle/>
          <a:p>
            <a:r>
              <a:rPr lang="en-US" sz="2800" dirty="0"/>
              <a:t>Recognize 2040 Population, Household and Job Forecasts</a:t>
            </a:r>
          </a:p>
          <a:p>
            <a:r>
              <a:rPr lang="en-US" sz="2800" dirty="0"/>
              <a:t>Document Existing and Future Land Uses</a:t>
            </a:r>
          </a:p>
          <a:p>
            <a:pPr lvl="1"/>
            <a:r>
              <a:rPr lang="en-US" sz="2600" dirty="0"/>
              <a:t>Document Density Ranges</a:t>
            </a:r>
          </a:p>
          <a:p>
            <a:pPr lvl="1"/>
            <a:r>
              <a:rPr lang="en-US" sz="2600" dirty="0"/>
              <a:t>Plan for Affordable Housing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258" t="6210" r="17869" b="17556"/>
          <a:stretch/>
        </p:blipFill>
        <p:spPr>
          <a:xfrm>
            <a:off x="6434850" y="2890436"/>
            <a:ext cx="5439651" cy="315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64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" b="36698"/>
          <a:stretch/>
        </p:blipFill>
        <p:spPr>
          <a:xfrm>
            <a:off x="418419" y="1864178"/>
            <a:ext cx="11387138" cy="4797879"/>
          </a:xfrm>
          <a:prstGeom prst="rect">
            <a:avLst/>
          </a:prstGeom>
        </p:spPr>
      </p:pic>
      <p:graphicFrame>
        <p:nvGraphicFramePr>
          <p:cNvPr id="9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3442700"/>
              </p:ext>
            </p:extLst>
          </p:nvPr>
        </p:nvGraphicFramePr>
        <p:xfrm>
          <a:off x="597013" y="2988128"/>
          <a:ext cx="11029949" cy="22435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5707">
                  <a:extLst>
                    <a:ext uri="{9D8B030D-6E8A-4147-A177-3AD203B41FA5}">
                      <a16:colId xmlns:a16="http://schemas.microsoft.com/office/drawing/2014/main" val="2427120968"/>
                    </a:ext>
                  </a:extLst>
                </a:gridCol>
                <a:gridCol w="1575707">
                  <a:extLst>
                    <a:ext uri="{9D8B030D-6E8A-4147-A177-3AD203B41FA5}">
                      <a16:colId xmlns:a16="http://schemas.microsoft.com/office/drawing/2014/main" val="669740794"/>
                    </a:ext>
                  </a:extLst>
                </a:gridCol>
                <a:gridCol w="1575707">
                  <a:extLst>
                    <a:ext uri="{9D8B030D-6E8A-4147-A177-3AD203B41FA5}">
                      <a16:colId xmlns:a16="http://schemas.microsoft.com/office/drawing/2014/main" val="802578454"/>
                    </a:ext>
                  </a:extLst>
                </a:gridCol>
                <a:gridCol w="1575707">
                  <a:extLst>
                    <a:ext uri="{9D8B030D-6E8A-4147-A177-3AD203B41FA5}">
                      <a16:colId xmlns:a16="http://schemas.microsoft.com/office/drawing/2014/main" val="3309180123"/>
                    </a:ext>
                  </a:extLst>
                </a:gridCol>
                <a:gridCol w="1575707">
                  <a:extLst>
                    <a:ext uri="{9D8B030D-6E8A-4147-A177-3AD203B41FA5}">
                      <a16:colId xmlns:a16="http://schemas.microsoft.com/office/drawing/2014/main" val="2874560674"/>
                    </a:ext>
                  </a:extLst>
                </a:gridCol>
                <a:gridCol w="1575707">
                  <a:extLst>
                    <a:ext uri="{9D8B030D-6E8A-4147-A177-3AD203B41FA5}">
                      <a16:colId xmlns:a16="http://schemas.microsoft.com/office/drawing/2014/main" val="227992366"/>
                    </a:ext>
                  </a:extLst>
                </a:gridCol>
                <a:gridCol w="1575707">
                  <a:extLst>
                    <a:ext uri="{9D8B030D-6E8A-4147-A177-3AD203B41FA5}">
                      <a16:colId xmlns:a16="http://schemas.microsoft.com/office/drawing/2014/main" val="3596299172"/>
                    </a:ext>
                  </a:extLst>
                </a:gridCol>
              </a:tblGrid>
              <a:tr h="298722"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2008 Forecasts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Year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Current</a:t>
                      </a:r>
                      <a:r>
                        <a:rPr lang="en-US" baseline="0" dirty="0"/>
                        <a:t> Forecasts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5301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Households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Jobs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Population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Households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Jobs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52289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37,700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17,100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35,228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14,818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15,604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30245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41,300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17,600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35,700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15,600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16,600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4516142"/>
                  </a:ext>
                </a:extLst>
              </a:tr>
              <a:tr h="39950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18,100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2030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35,600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17,100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5496996"/>
                  </a:ext>
                </a:extLst>
              </a:tr>
              <a:tr h="22460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2040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35,900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16,400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17,500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4139418"/>
                  </a:ext>
                </a:extLst>
              </a:tr>
            </a:tbl>
          </a:graphicData>
        </a:graphic>
      </p:graphicFrame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Element Requirements</a:t>
            </a:r>
          </a:p>
        </p:txBody>
      </p:sp>
    </p:spTree>
    <p:extLst>
      <p:ext uri="{BB962C8B-B14F-4D97-AF65-F5344CB8AC3E}">
        <p14:creationId xmlns:p14="http://schemas.microsoft.com/office/powerpoint/2010/main" val="2835643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Element Requirements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67103" r="66790" b="141"/>
          <a:stretch/>
        </p:blipFill>
        <p:spPr>
          <a:xfrm>
            <a:off x="9248347" y="591099"/>
            <a:ext cx="2633723" cy="2046513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81192" y="2766813"/>
            <a:ext cx="3914295" cy="2768572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Economic Competitiveness is Optional</a:t>
            </a:r>
          </a:p>
          <a:p>
            <a:r>
              <a:rPr lang="en-US" sz="2800" dirty="0"/>
              <a:t>Market Analysis for 66</a:t>
            </a:r>
            <a:r>
              <a:rPr lang="en-US" sz="2800" baseline="30000" dirty="0"/>
              <a:t>th</a:t>
            </a:r>
            <a:r>
              <a:rPr lang="en-US" sz="2800" dirty="0"/>
              <a:t> Street and Nicollet Avenue</a:t>
            </a:r>
            <a:endParaRPr lang="en-US" sz="2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0952" y="2644896"/>
            <a:ext cx="6427263" cy="379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401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084" y="4696623"/>
            <a:ext cx="11029616" cy="101380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accent1"/>
                </a:solidFill>
              </a:rPr>
              <a:t>Key Findings</a:t>
            </a:r>
          </a:p>
        </p:txBody>
      </p:sp>
      <p:sp>
        <p:nvSpPr>
          <p:cNvPr id="7" name="Oval 6"/>
          <p:cNvSpPr/>
          <p:nvPr/>
        </p:nvSpPr>
        <p:spPr>
          <a:xfrm>
            <a:off x="679740" y="2418112"/>
            <a:ext cx="2317460" cy="2278511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Remain Neighborhood Commercial</a:t>
            </a:r>
          </a:p>
        </p:txBody>
      </p:sp>
      <p:sp>
        <p:nvSpPr>
          <p:cNvPr id="9" name="Oval 8"/>
          <p:cNvSpPr/>
          <p:nvPr/>
        </p:nvSpPr>
        <p:spPr>
          <a:xfrm>
            <a:off x="3232440" y="2545112"/>
            <a:ext cx="2317460" cy="2278511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More Spending Power/</a:t>
            </a:r>
          </a:p>
          <a:p>
            <a:pPr algn="ctr"/>
            <a:r>
              <a:rPr lang="en-US" sz="1600" b="1" dirty="0"/>
              <a:t>Higher End Retail</a:t>
            </a:r>
          </a:p>
        </p:txBody>
      </p:sp>
      <p:sp>
        <p:nvSpPr>
          <p:cNvPr id="10" name="Oval 9"/>
          <p:cNvSpPr/>
          <p:nvPr/>
        </p:nvSpPr>
        <p:spPr>
          <a:xfrm>
            <a:off x="5924841" y="2545113"/>
            <a:ext cx="2317460" cy="2278511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Small Demand for Office Space</a:t>
            </a:r>
          </a:p>
        </p:txBody>
      </p:sp>
      <p:sp>
        <p:nvSpPr>
          <p:cNvPr id="11" name="Oval 10"/>
          <p:cNvSpPr/>
          <p:nvPr/>
        </p:nvSpPr>
        <p:spPr>
          <a:xfrm>
            <a:off x="8477541" y="2545113"/>
            <a:ext cx="2317460" cy="2278511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Larger Demand for Housing (Multi-Family)</a:t>
            </a:r>
          </a:p>
        </p:txBody>
      </p:sp>
    </p:spTree>
    <p:extLst>
      <p:ext uri="{BB962C8B-B14F-4D97-AF65-F5344CB8AC3E}">
        <p14:creationId xmlns:p14="http://schemas.microsoft.com/office/powerpoint/2010/main" val="1564761676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4BF7A329-9629-4642-BB27-B4A9CB3890E1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12D284CC-41EB-4887-9C99-AF01E93434F9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9C6758C2-D276-4A1B-8529-FCA3093506AD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76D17D7C-7ABF-4048-85A7-D59072F345D8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A2967FF8-0EB9-4AE4-987D-C62E70829EB3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9CC8FE80-C19F-4411-A643-149F6D3A0E7B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1D36969A-694B-4E13-B2EA-CEA7F2F212E7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4358A12C-D8C1-4512-9C8E-5E54130C0487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D1712962-840E-4D7A-A54A-D60445BA6787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E59A2D4B-5FB0-4A65-971F-3D6388BB8A28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C5DF6CB6-2631-4F64-B39A-351D8F5D2028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815</TotalTime>
  <Words>635</Words>
  <Application>Microsoft Office PowerPoint</Application>
  <PresentationFormat>Widescreen</PresentationFormat>
  <Paragraphs>181</Paragraphs>
  <Slides>26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Gill Sans MT</vt:lpstr>
      <vt:lpstr>Wingdings 2</vt:lpstr>
      <vt:lpstr>Dividend</vt:lpstr>
      <vt:lpstr>City of Richfield Comprehensive Plan Update</vt:lpstr>
      <vt:lpstr>Welcome</vt:lpstr>
      <vt:lpstr>Comprehensive planning 101</vt:lpstr>
      <vt:lpstr>Comprehensive planning 101</vt:lpstr>
      <vt:lpstr>Plan Element Requirements</vt:lpstr>
      <vt:lpstr>Plan Element Requirements</vt:lpstr>
      <vt:lpstr>Plan Element Requirements</vt:lpstr>
      <vt:lpstr>Plan Element Requirements</vt:lpstr>
      <vt:lpstr>Key Findings</vt:lpstr>
      <vt:lpstr>Plan Element Requirements</vt:lpstr>
      <vt:lpstr>Plan Element Requirements</vt:lpstr>
      <vt:lpstr>Plan Element Requirements</vt:lpstr>
      <vt:lpstr>Public Engagement – Online Mapping</vt:lpstr>
      <vt:lpstr>Public Engagement –  Social Media</vt:lpstr>
      <vt:lpstr>Public Engagement –  POP UP EVENTS</vt:lpstr>
      <vt:lpstr>Public Engagement – Key Themes</vt:lpstr>
      <vt:lpstr>Public Engagement – See Handout</vt:lpstr>
      <vt:lpstr>Group Discussion</vt:lpstr>
      <vt:lpstr>Group discussion </vt:lpstr>
      <vt:lpstr>Group discussion </vt:lpstr>
      <vt:lpstr>Group discussion </vt:lpstr>
      <vt:lpstr>Group Discussion</vt:lpstr>
      <vt:lpstr>Group Discussion</vt:lpstr>
      <vt:lpstr>Richfield’s Update</vt:lpstr>
      <vt:lpstr>Roles &amp; Responsibilities</vt:lpstr>
      <vt:lpstr>Questions &amp; Discussions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City of Richfield Comprehensive Plan Update</dc:title>
  <dc:creator>Lance Bernard</dc:creator>
  <cp:lastModifiedBy>Lance Bernard</cp:lastModifiedBy>
  <cp:revision>19</cp:revision>
  <dcterms:created xsi:type="dcterms:W3CDTF">2017-04-06T12:35:08Z</dcterms:created>
  <dcterms:modified xsi:type="dcterms:W3CDTF">2017-06-09T16:27:40Z</dcterms:modified>
</cp:coreProperties>
</file>